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5" r:id="rId2"/>
    <p:sldId id="259" r:id="rId3"/>
    <p:sldId id="257" r:id="rId4"/>
    <p:sldId id="258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06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outlineViewPr>
    <p:cViewPr>
      <p:scale>
        <a:sx n="33" d="100"/>
        <a:sy n="33" d="100"/>
      </p:scale>
      <p:origin x="0" y="-33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99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741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1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A6F9AE-5FC3-42F6-BA76-26FEF09FF50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D755FCD-E76B-47A5-873A-BA72B3B69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4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hellosayarwon.com/healthy-living/mental-health/%e1%80%9e%e1%80%84%e1%80%b9%e1%80%a1%e1%80%81%e1%80%ba%e1%80%85%e1%80%b9%e1%80%b1%e1%80%9b%e1%80%b8-%e1%80%a1%e1%80%86%e1%80%84%e1%80%b9%e1%80%99%e1%80%b1%e1%80%bb%e1%80%95%e1%80%90%e1%80%ac-%e1%80%92/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55D6-244E-409E-A2BA-62E70ADC8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444217" y="1498565"/>
            <a:ext cx="8832877" cy="1282013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/>
              <a:t>စိတ်ဖိစီးမှုနှင</a:t>
            </a:r>
            <a:r>
              <a:rPr lang="en-US" sz="6600" dirty="0"/>
              <a:t>့်</a:t>
            </a:r>
            <a:r>
              <a:rPr lang="en-US" sz="6600" dirty="0" err="1"/>
              <a:t>ကျန်းမာရေး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B95A9-B21C-4914-BA05-247766325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832213" y="3541272"/>
            <a:ext cx="4308723" cy="698062"/>
          </a:xfrm>
        </p:spPr>
        <p:txBody>
          <a:bodyPr/>
          <a:lstStyle/>
          <a:p>
            <a:pPr algn="ctr"/>
            <a:r>
              <a:rPr lang="en-US" b="1" dirty="0"/>
              <a:t>Group 4 မှ </a:t>
            </a:r>
            <a:r>
              <a:rPr lang="en-US" b="1" dirty="0" err="1"/>
              <a:t>တင်ပြသည</a:t>
            </a:r>
            <a:r>
              <a:rPr lang="en-US" b="1" dirty="0"/>
              <a:t>်။</a:t>
            </a:r>
          </a:p>
        </p:txBody>
      </p:sp>
    </p:spTree>
    <p:extLst>
      <p:ext uri="{BB962C8B-B14F-4D97-AF65-F5344CB8AC3E}">
        <p14:creationId xmlns:p14="http://schemas.microsoft.com/office/powerpoint/2010/main" val="11756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E74F-F1DA-4135-AD50-7F96EDA63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180" y="326568"/>
            <a:ext cx="4122320" cy="1020417"/>
          </a:xfr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dirty="0" err="1"/>
              <a:t>စိတ်ဖိစီးမှု</a:t>
            </a:r>
            <a:r>
              <a:rPr lang="en-US" b="1" dirty="0"/>
              <a:t>(Stress)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04E74DE-88DA-4C39-A58F-F21D3F1E9A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6756887" y="587418"/>
            <a:ext cx="4374534" cy="345417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000BA-5EB9-4C69-A608-96E28B2D4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9624" y="1477617"/>
            <a:ext cx="3932237" cy="4078357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စိတ်ဖိစီးမှုဆိုတာ</a:t>
            </a:r>
            <a:r>
              <a:rPr lang="en-US" sz="2000" dirty="0"/>
              <a:t> </a:t>
            </a:r>
            <a:r>
              <a:rPr lang="en-US" sz="2000" dirty="0" err="1"/>
              <a:t>လူတိုင်းနဲ့ရင်းနှီးပြီး</a:t>
            </a:r>
            <a:r>
              <a:rPr lang="en-US" sz="2000" dirty="0"/>
              <a:t> </a:t>
            </a:r>
            <a:r>
              <a:rPr lang="en-US" sz="2000" dirty="0" err="1"/>
              <a:t>သား၊စိတ်ဖိစီးမှုဆိုတာ</a:t>
            </a:r>
            <a:r>
              <a:rPr lang="en-US" sz="2000" dirty="0"/>
              <a:t> </a:t>
            </a:r>
            <a:r>
              <a:rPr lang="en-US" sz="2000" dirty="0" err="1"/>
              <a:t>သာမန်ဖြစ်လေ</a:t>
            </a:r>
            <a:r>
              <a:rPr lang="en-US" sz="2000" dirty="0"/>
              <a:t>့ </a:t>
            </a:r>
            <a:r>
              <a:rPr lang="en-US" sz="2000" dirty="0" err="1"/>
              <a:t>ရှိတဲ</a:t>
            </a:r>
            <a:r>
              <a:rPr lang="en-US" sz="2000" dirty="0"/>
              <a:t>့ </a:t>
            </a:r>
            <a:r>
              <a:rPr lang="en-US" sz="2000" dirty="0" err="1"/>
              <a:t>စိတ်ခံစားမှုလို</a:t>
            </a:r>
            <a:r>
              <a:rPr lang="en-US" sz="2000" dirty="0"/>
              <a:t>့ </a:t>
            </a:r>
            <a:r>
              <a:rPr lang="en-US" sz="2000" dirty="0" err="1"/>
              <a:t>ဆိုနိုင်ပေမယ</a:t>
            </a:r>
            <a:r>
              <a:rPr lang="en-US" sz="2000" dirty="0"/>
              <a:t>့် </a:t>
            </a:r>
            <a:r>
              <a:rPr lang="en-US" sz="2000" dirty="0" err="1"/>
              <a:t>တစ်ခါတစ်ရံ</a:t>
            </a:r>
            <a:r>
              <a:rPr lang="en-US" sz="2000" dirty="0"/>
              <a:t> </a:t>
            </a:r>
            <a:r>
              <a:rPr lang="en-US" sz="2000" dirty="0" err="1"/>
              <a:t>အန္တရာယ်ရှိတဲ</a:t>
            </a:r>
            <a:r>
              <a:rPr lang="en-US" sz="2000" dirty="0"/>
              <a:t>့ </a:t>
            </a:r>
            <a:r>
              <a:rPr lang="en-US" sz="2000" dirty="0" err="1"/>
              <a:t>အခြေ</a:t>
            </a:r>
            <a:r>
              <a:rPr lang="en-US" sz="2000" dirty="0"/>
              <a:t> </a:t>
            </a:r>
            <a:r>
              <a:rPr lang="en-US" sz="2000" dirty="0" err="1"/>
              <a:t>အနေတစ်ခုထိပြောင်းလဲသွားနိုင်တယ</a:t>
            </a:r>
            <a:r>
              <a:rPr lang="en-US" sz="2000" dirty="0"/>
              <a:t>်၊</a:t>
            </a:r>
          </a:p>
          <a:p>
            <a:pPr algn="just"/>
            <a:r>
              <a:rPr lang="en-US" sz="2000" dirty="0" err="1"/>
              <a:t>တစ်နည်းအားဖြင</a:t>
            </a:r>
            <a:r>
              <a:rPr lang="en-US" sz="2000" dirty="0"/>
              <a:t>့် </a:t>
            </a:r>
            <a:r>
              <a:rPr lang="en-US" sz="2000" dirty="0" err="1"/>
              <a:t>စိတ်ဖိစီးမှုဆိုတာ</a:t>
            </a:r>
            <a:r>
              <a:rPr lang="en-US" sz="2000" dirty="0"/>
              <a:t> </a:t>
            </a:r>
            <a:r>
              <a:rPr lang="en-US" sz="2000" dirty="0" err="1"/>
              <a:t>သင်ကြုံတွေ့နေရတဲ့စိတ်ပင်ပန်းမှုတွေ</a:t>
            </a:r>
            <a:r>
              <a:rPr lang="en-US" sz="2000" dirty="0"/>
              <a:t>၊ </a:t>
            </a:r>
            <a:r>
              <a:rPr lang="en-US" sz="2000" dirty="0" err="1"/>
              <a:t>အခက်အခဲတွေကြောင</a:t>
            </a:r>
            <a:r>
              <a:rPr lang="en-US" sz="2000" dirty="0"/>
              <a:t>့် </a:t>
            </a:r>
            <a:r>
              <a:rPr lang="en-US" sz="2000" dirty="0" err="1"/>
              <a:t>ခန္ဓာကိုယ်က</a:t>
            </a:r>
            <a:r>
              <a:rPr lang="en-US" sz="2000" dirty="0"/>
              <a:t> </a:t>
            </a:r>
            <a:r>
              <a:rPr lang="en-US" sz="2000" dirty="0" err="1"/>
              <a:t>တုံ့ပြန်မှုတစ်ခုလို့ကျန်းမာရေးပညာရှင်များကအဆိုပြုထား</a:t>
            </a:r>
            <a:endParaRPr lang="en-US" sz="20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508E32D-89CA-206B-FD34-37D2286204B9}"/>
              </a:ext>
            </a:extLst>
          </p:cNvPr>
          <p:cNvSpPr/>
          <p:nvPr/>
        </p:nvSpPr>
        <p:spPr>
          <a:xfrm>
            <a:off x="827314" y="1562879"/>
            <a:ext cx="491086" cy="2705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ABDD-8DD3-4DCE-961A-9CDDE554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စိတ်ဖိစီးမှုဖြစ်စေတဲ့အကြောင်းရင်းများ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6E039-6948-40FE-B489-DD36C3504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my-MM" b="0" i="0" dirty="0">
                <a:effectLst/>
                <a:latin typeface="Inter"/>
              </a:rPr>
              <a:t>ဘဝ အခြေအနေ ကြီးကြီးမားမား ပြောင်းလဲမှုတွေ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my-MM" b="0" i="0" dirty="0">
                <a:effectLst/>
                <a:latin typeface="Inter"/>
              </a:rPr>
              <a:t>အလုပ် သို့မဟုတ် ကျောင်းမှာ ရင်ဆိုင်ရတဲ့ အခက်အခဲတွေ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my-MM" b="0" i="0" u="none" strike="noStrike" dirty="0">
                <a:effectLst/>
                <a:latin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အချစ်ရေးမပြေလည်မှု</a:t>
            </a:r>
            <a:endParaRPr lang="my-MM" b="0" i="0" dirty="0">
              <a:effectLst/>
              <a:latin typeface="Inte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my-MM" b="0" i="0" dirty="0">
                <a:effectLst/>
                <a:latin typeface="Inter"/>
              </a:rPr>
              <a:t>စီးပွားရေး အကြပ်အတည်းတွေ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my-MM" b="0" i="0" dirty="0">
                <a:effectLst/>
                <a:latin typeface="Inter"/>
              </a:rPr>
              <a:t>အလုပ်အရမ်းရှုပ်တာတွေ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my-MM" b="0" i="0" dirty="0">
                <a:effectLst/>
                <a:latin typeface="Inter"/>
              </a:rPr>
              <a:t>ကလေး နဲ့ မိသားစု ပြဿနာတွေ</a:t>
            </a:r>
            <a:endParaRPr lang="en-US" b="0" i="0" dirty="0">
              <a:effectLst/>
              <a:latin typeface="Inte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 err="1">
                <a:latin typeface="Inter"/>
              </a:rPr>
              <a:t>ကျန်းမာရေးပ</a:t>
            </a:r>
            <a:r>
              <a:rPr lang="en-US" dirty="0">
                <a:latin typeface="Inter"/>
              </a:rPr>
              <a:t>ြဿ</a:t>
            </a:r>
            <a:r>
              <a:rPr lang="en-US" dirty="0" err="1">
                <a:latin typeface="Inter"/>
              </a:rPr>
              <a:t>နာတွေ</a:t>
            </a:r>
            <a:endParaRPr lang="en-US" dirty="0">
              <a:latin typeface="Inter"/>
            </a:endParaRPr>
          </a:p>
          <a:p>
            <a:pPr marL="0" indent="0" algn="l" fontAlgn="base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BDF002-3E2E-4DBD-94DC-864E8902F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0" b="96600" l="10000" r="90000">
                        <a14:foregroundMark x1="54267" y1="8400" x2="54267" y2="8400"/>
                        <a14:foregroundMark x1="45467" y1="41200" x2="45467" y2="41200"/>
                        <a14:foregroundMark x1="44533" y1="39400" x2="39600" y2="44000"/>
                        <a14:foregroundMark x1="74000" y1="45000" x2="76667" y2="68800"/>
                        <a14:foregroundMark x1="76667" y1="68800" x2="76267" y2="71400"/>
                        <a14:foregroundMark x1="29467" y1="60200" x2="27600" y2="71000"/>
                        <a14:foregroundMark x1="27600" y1="71000" x2="26800" y2="72400"/>
                        <a14:foregroundMark x1="29067" y1="60200" x2="25333" y2="83000"/>
                        <a14:foregroundMark x1="25333" y1="83000" x2="28000" y2="87400"/>
                        <a14:foregroundMark x1="27867" y1="90000" x2="32933" y2="98600"/>
                        <a14:foregroundMark x1="32933" y1="98600" x2="40800" y2="97800"/>
                        <a14:foregroundMark x1="40800" y1="97800" x2="48933" y2="97800"/>
                        <a14:foregroundMark x1="48933" y1="97800" x2="73867" y2="96600"/>
                        <a14:foregroundMark x1="73867" y1="96600" x2="73333" y2="89000"/>
                        <a14:backgroundMark x1="54000" y1="7800" x2="54000" y2="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0" t="4456" r="19331"/>
          <a:stretch/>
        </p:blipFill>
        <p:spPr>
          <a:xfrm>
            <a:off x="4976191" y="3024808"/>
            <a:ext cx="2239618" cy="25576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696CA4A-5502-D9EE-418F-5418529B6D82}"/>
              </a:ext>
            </a:extLst>
          </p:cNvPr>
          <p:cNvGrpSpPr/>
          <p:nvPr/>
        </p:nvGrpSpPr>
        <p:grpSpPr>
          <a:xfrm>
            <a:off x="983972" y="1681370"/>
            <a:ext cx="3566491" cy="1923222"/>
            <a:chOff x="983972" y="1681370"/>
            <a:chExt cx="3566491" cy="1923222"/>
          </a:xfrm>
        </p:grpSpPr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67DC060E-FD2E-4D33-8EBA-48F2AD99C726}"/>
                </a:ext>
              </a:extLst>
            </p:cNvPr>
            <p:cNvSpPr/>
            <p:nvPr/>
          </p:nvSpPr>
          <p:spPr>
            <a:xfrm>
              <a:off x="983972" y="1681370"/>
              <a:ext cx="1908313" cy="1563756"/>
            </a:xfrm>
            <a:prstGeom prst="cloud">
              <a:avLst/>
            </a:prstGeom>
            <a:blipFill>
              <a:blip r:embed="rId4"/>
              <a:tile tx="0" ty="0" sx="100000" sy="100000" flip="none" algn="tl"/>
            </a:blip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စီးပွားရေးပ</a:t>
              </a:r>
              <a:r>
                <a:rPr lang="en-US" b="1" dirty="0">
                  <a:solidFill>
                    <a:schemeClr val="tx1"/>
                  </a:solidFill>
                </a:rPr>
                <a:t>ြဿ</a:t>
              </a:r>
              <a:r>
                <a:rPr lang="en-US" b="1" dirty="0" err="1">
                  <a:solidFill>
                    <a:schemeClr val="tx1"/>
                  </a:solidFill>
                </a:rPr>
                <a:t>နာ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313F50-3E26-4F40-8D21-5F3596779D7B}"/>
                </a:ext>
              </a:extLst>
            </p:cNvPr>
            <p:cNvGrpSpPr/>
            <p:nvPr/>
          </p:nvGrpSpPr>
          <p:grpSpPr>
            <a:xfrm>
              <a:off x="2993333" y="2643808"/>
              <a:ext cx="1557130" cy="960784"/>
              <a:chOff x="2875721" y="3024808"/>
              <a:chExt cx="1557130" cy="960784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13" name="Cloud 12">
                <a:extLst>
                  <a:ext uri="{FF2B5EF4-FFF2-40B4-BE49-F238E27FC236}">
                    <a16:creationId xmlns:a16="http://schemas.microsoft.com/office/drawing/2014/main" id="{DEDE8D89-A950-4717-BD8D-9CA203390F04}"/>
                  </a:ext>
                </a:extLst>
              </p:cNvPr>
              <p:cNvSpPr/>
              <p:nvPr/>
            </p:nvSpPr>
            <p:spPr>
              <a:xfrm>
                <a:off x="2875721" y="3024808"/>
                <a:ext cx="543340" cy="477078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loud 14">
                <a:extLst>
                  <a:ext uri="{FF2B5EF4-FFF2-40B4-BE49-F238E27FC236}">
                    <a16:creationId xmlns:a16="http://schemas.microsoft.com/office/drawing/2014/main" id="{7A7D7604-60CF-49A1-9C9B-94B8ADD355E4}"/>
                  </a:ext>
                </a:extLst>
              </p:cNvPr>
              <p:cNvSpPr/>
              <p:nvPr/>
            </p:nvSpPr>
            <p:spPr>
              <a:xfrm>
                <a:off x="3501883" y="3299790"/>
                <a:ext cx="424073" cy="404192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loud 15">
                <a:extLst>
                  <a:ext uri="{FF2B5EF4-FFF2-40B4-BE49-F238E27FC236}">
                    <a16:creationId xmlns:a16="http://schemas.microsoft.com/office/drawing/2014/main" id="{38A03D6B-6E86-4C0B-96B2-9D04E165861F}"/>
                  </a:ext>
                </a:extLst>
              </p:cNvPr>
              <p:cNvSpPr/>
              <p:nvPr/>
            </p:nvSpPr>
            <p:spPr>
              <a:xfrm flipH="1">
                <a:off x="4187687" y="3703982"/>
                <a:ext cx="245164" cy="281610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88B329F-B548-A03C-3F52-45BD1D77FB23}"/>
              </a:ext>
            </a:extLst>
          </p:cNvPr>
          <p:cNvGrpSpPr/>
          <p:nvPr/>
        </p:nvGrpSpPr>
        <p:grpSpPr>
          <a:xfrm>
            <a:off x="2743198" y="337931"/>
            <a:ext cx="2960206" cy="2524537"/>
            <a:chOff x="2743198" y="337931"/>
            <a:chExt cx="2960206" cy="252453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078A9DE5-7091-4E5F-AD58-30D6B21C32EE}"/>
                </a:ext>
              </a:extLst>
            </p:cNvPr>
            <p:cNvSpPr/>
            <p:nvPr/>
          </p:nvSpPr>
          <p:spPr>
            <a:xfrm>
              <a:off x="2743198" y="337931"/>
              <a:ext cx="1975755" cy="1563756"/>
            </a:xfrm>
            <a:prstGeom prst="cloud">
              <a:avLst/>
            </a:prstGeom>
            <a:blipFill>
              <a:blip r:embed="rId4"/>
              <a:tile tx="0" ty="0" sx="100000" sy="100000" flip="none" algn="tl"/>
            </a:blip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မိသားစု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ပြဿ</a:t>
              </a:r>
              <a:r>
                <a:rPr lang="en-US" b="1" dirty="0" err="1">
                  <a:solidFill>
                    <a:schemeClr val="tx1"/>
                  </a:solidFill>
                </a:rPr>
                <a:t>နာ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7CBF854-1BC3-4580-B825-8DEA36E7C607}"/>
                </a:ext>
              </a:extLst>
            </p:cNvPr>
            <p:cNvGrpSpPr/>
            <p:nvPr/>
          </p:nvGrpSpPr>
          <p:grpSpPr>
            <a:xfrm rot="1068279">
              <a:off x="4146274" y="1901684"/>
              <a:ext cx="1557130" cy="960784"/>
              <a:chOff x="2875721" y="3024808"/>
              <a:chExt cx="1557130" cy="960784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19" name="Cloud 18">
                <a:extLst>
                  <a:ext uri="{FF2B5EF4-FFF2-40B4-BE49-F238E27FC236}">
                    <a16:creationId xmlns:a16="http://schemas.microsoft.com/office/drawing/2014/main" id="{D13876D5-64FF-41CC-B3EA-63CA4E55B9C5}"/>
                  </a:ext>
                </a:extLst>
              </p:cNvPr>
              <p:cNvSpPr/>
              <p:nvPr/>
            </p:nvSpPr>
            <p:spPr>
              <a:xfrm>
                <a:off x="2875721" y="3024808"/>
                <a:ext cx="543340" cy="477078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loud 19">
                <a:extLst>
                  <a:ext uri="{FF2B5EF4-FFF2-40B4-BE49-F238E27FC236}">
                    <a16:creationId xmlns:a16="http://schemas.microsoft.com/office/drawing/2014/main" id="{20528F1B-3371-4AC1-B579-EE52794FA2D7}"/>
                  </a:ext>
                </a:extLst>
              </p:cNvPr>
              <p:cNvSpPr/>
              <p:nvPr/>
            </p:nvSpPr>
            <p:spPr>
              <a:xfrm>
                <a:off x="3501883" y="3299790"/>
                <a:ext cx="424073" cy="404192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loud 20">
                <a:extLst>
                  <a:ext uri="{FF2B5EF4-FFF2-40B4-BE49-F238E27FC236}">
                    <a16:creationId xmlns:a16="http://schemas.microsoft.com/office/drawing/2014/main" id="{C424EB8D-0991-4731-9757-E45073D50D31}"/>
                  </a:ext>
                </a:extLst>
              </p:cNvPr>
              <p:cNvSpPr/>
              <p:nvPr/>
            </p:nvSpPr>
            <p:spPr>
              <a:xfrm flipH="1">
                <a:off x="4187687" y="3703982"/>
                <a:ext cx="245164" cy="281610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B718ED8-6675-4F80-77BB-DA70B2D6E16A}"/>
              </a:ext>
            </a:extLst>
          </p:cNvPr>
          <p:cNvGrpSpPr/>
          <p:nvPr/>
        </p:nvGrpSpPr>
        <p:grpSpPr>
          <a:xfrm>
            <a:off x="5285801" y="285254"/>
            <a:ext cx="2058430" cy="2527788"/>
            <a:chOff x="5285801" y="285254"/>
            <a:chExt cx="2058430" cy="2527788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3D6048A9-589D-474D-B3D6-E6C6666D795B}"/>
                </a:ext>
              </a:extLst>
            </p:cNvPr>
            <p:cNvSpPr/>
            <p:nvPr/>
          </p:nvSpPr>
          <p:spPr>
            <a:xfrm>
              <a:off x="5285801" y="285254"/>
              <a:ext cx="2058430" cy="1563756"/>
            </a:xfrm>
            <a:prstGeom prst="cloud">
              <a:avLst/>
            </a:prstGeom>
            <a:blipFill>
              <a:blip r:embed="rId4"/>
              <a:tile tx="0" ty="0" sx="100000" sy="100000" flip="none" algn="tl"/>
            </a:blip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ကျန်းမာရေးပ</a:t>
              </a:r>
              <a:r>
                <a:rPr lang="en-US" b="1" dirty="0">
                  <a:solidFill>
                    <a:schemeClr val="tx1"/>
                  </a:solidFill>
                </a:rPr>
                <a:t>ြဿ</a:t>
              </a:r>
              <a:r>
                <a:rPr lang="en-US" b="1" dirty="0" err="1">
                  <a:solidFill>
                    <a:schemeClr val="tx1"/>
                  </a:solidFill>
                </a:rPr>
                <a:t>နာ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03B3919-9DAE-4D84-A515-160C55A9962D}"/>
                </a:ext>
              </a:extLst>
            </p:cNvPr>
            <p:cNvGrpSpPr/>
            <p:nvPr/>
          </p:nvGrpSpPr>
          <p:grpSpPr>
            <a:xfrm rot="3745739">
              <a:off x="5907718" y="2050135"/>
              <a:ext cx="858282" cy="667531"/>
              <a:chOff x="2875721" y="3024808"/>
              <a:chExt cx="1557130" cy="960784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23" name="Cloud 22">
                <a:extLst>
                  <a:ext uri="{FF2B5EF4-FFF2-40B4-BE49-F238E27FC236}">
                    <a16:creationId xmlns:a16="http://schemas.microsoft.com/office/drawing/2014/main" id="{F1CD990E-96F8-492E-828C-D172AD5BC2F8}"/>
                  </a:ext>
                </a:extLst>
              </p:cNvPr>
              <p:cNvSpPr/>
              <p:nvPr/>
            </p:nvSpPr>
            <p:spPr>
              <a:xfrm>
                <a:off x="2875721" y="3024808"/>
                <a:ext cx="543340" cy="477078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loud 23">
                <a:extLst>
                  <a:ext uri="{FF2B5EF4-FFF2-40B4-BE49-F238E27FC236}">
                    <a16:creationId xmlns:a16="http://schemas.microsoft.com/office/drawing/2014/main" id="{1E9A5470-76A8-41BE-8B6C-6790E3D42D38}"/>
                  </a:ext>
                </a:extLst>
              </p:cNvPr>
              <p:cNvSpPr/>
              <p:nvPr/>
            </p:nvSpPr>
            <p:spPr>
              <a:xfrm>
                <a:off x="3501883" y="3299790"/>
                <a:ext cx="424073" cy="404192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loud 24">
                <a:extLst>
                  <a:ext uri="{FF2B5EF4-FFF2-40B4-BE49-F238E27FC236}">
                    <a16:creationId xmlns:a16="http://schemas.microsoft.com/office/drawing/2014/main" id="{E2992A33-0F55-4664-AB52-08A5F3E565C1}"/>
                  </a:ext>
                </a:extLst>
              </p:cNvPr>
              <p:cNvSpPr/>
              <p:nvPr/>
            </p:nvSpPr>
            <p:spPr>
              <a:xfrm flipH="1">
                <a:off x="4187687" y="3703982"/>
                <a:ext cx="245164" cy="281610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170897F-1DCC-202B-59E8-114E0A391370}"/>
              </a:ext>
            </a:extLst>
          </p:cNvPr>
          <p:cNvGrpSpPr/>
          <p:nvPr/>
        </p:nvGrpSpPr>
        <p:grpSpPr>
          <a:xfrm>
            <a:off x="6928377" y="833399"/>
            <a:ext cx="2932808" cy="2624325"/>
            <a:chOff x="6928377" y="833399"/>
            <a:chExt cx="2932808" cy="2624325"/>
          </a:xfrm>
        </p:grpSpPr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C1C1225D-1592-46B3-B1D8-A516413E4F7C}"/>
                </a:ext>
              </a:extLst>
            </p:cNvPr>
            <p:cNvSpPr/>
            <p:nvPr/>
          </p:nvSpPr>
          <p:spPr>
            <a:xfrm>
              <a:off x="7952872" y="833399"/>
              <a:ext cx="1908313" cy="1563756"/>
            </a:xfrm>
            <a:prstGeom prst="cloud">
              <a:avLst/>
            </a:prstGeom>
            <a:blipFill>
              <a:blip r:embed="rId4"/>
              <a:tile tx="0" ty="0" sx="100000" sy="100000" flip="none" algn="tl"/>
            </a:blipFill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လုပ်ငန်းခွင်အခက်အခဲ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E74C1A0-C22A-419C-9888-2B7D018DBEF2}"/>
                </a:ext>
              </a:extLst>
            </p:cNvPr>
            <p:cNvGrpSpPr/>
            <p:nvPr/>
          </p:nvGrpSpPr>
          <p:grpSpPr>
            <a:xfrm rot="6828697">
              <a:off x="6902988" y="2281652"/>
              <a:ext cx="1201461" cy="1150684"/>
              <a:chOff x="2875721" y="3024808"/>
              <a:chExt cx="1557130" cy="960784"/>
            </a:xfrm>
            <a:blipFill>
              <a:blip r:embed="rId5"/>
              <a:tile tx="0" ty="0" sx="100000" sy="100000" flip="none" algn="tl"/>
            </a:blipFill>
          </p:grpSpPr>
          <p:sp>
            <p:nvSpPr>
              <p:cNvPr id="27" name="Cloud 26">
                <a:extLst>
                  <a:ext uri="{FF2B5EF4-FFF2-40B4-BE49-F238E27FC236}">
                    <a16:creationId xmlns:a16="http://schemas.microsoft.com/office/drawing/2014/main" id="{488E21C9-891E-48E8-B883-8CAB8C6A2FA4}"/>
                  </a:ext>
                </a:extLst>
              </p:cNvPr>
              <p:cNvSpPr/>
              <p:nvPr/>
            </p:nvSpPr>
            <p:spPr>
              <a:xfrm>
                <a:off x="2875721" y="3024808"/>
                <a:ext cx="543340" cy="477078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loud 27">
                <a:extLst>
                  <a:ext uri="{FF2B5EF4-FFF2-40B4-BE49-F238E27FC236}">
                    <a16:creationId xmlns:a16="http://schemas.microsoft.com/office/drawing/2014/main" id="{005F6A15-FDF0-4632-A019-00BB6FED30C6}"/>
                  </a:ext>
                </a:extLst>
              </p:cNvPr>
              <p:cNvSpPr/>
              <p:nvPr/>
            </p:nvSpPr>
            <p:spPr>
              <a:xfrm>
                <a:off x="3501883" y="3299790"/>
                <a:ext cx="424073" cy="404192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loud 28">
                <a:extLst>
                  <a:ext uri="{FF2B5EF4-FFF2-40B4-BE49-F238E27FC236}">
                    <a16:creationId xmlns:a16="http://schemas.microsoft.com/office/drawing/2014/main" id="{1C5E0B17-7C5D-4618-B46C-88D57F8CF987}"/>
                  </a:ext>
                </a:extLst>
              </p:cNvPr>
              <p:cNvSpPr/>
              <p:nvPr/>
            </p:nvSpPr>
            <p:spPr>
              <a:xfrm flipH="1">
                <a:off x="4187687" y="3703982"/>
                <a:ext cx="245164" cy="281610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53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B2143A-E724-484A-87A9-5DAEE893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စိတ်ဖိစီးမှု၏အကျိုးသက်ရောက်မှုများ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7160A-2BAE-4B73-BDAD-C4B8C7EC0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47" y="1543395"/>
            <a:ext cx="6435584" cy="3990716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ကျန်းမာရေးထိခိုက်မယ</a:t>
            </a:r>
            <a:r>
              <a:rPr lang="en-US" dirty="0"/>
              <a:t>်</a:t>
            </a:r>
          </a:p>
          <a:p>
            <a:r>
              <a:rPr lang="en-US" dirty="0" err="1"/>
              <a:t>လုပ်ငန်းခွင်မှာအဆင်မပြေဖြစ်လာမယ</a:t>
            </a:r>
            <a:r>
              <a:rPr lang="en-US" dirty="0"/>
              <a:t>်</a:t>
            </a:r>
          </a:p>
          <a:p>
            <a:r>
              <a:rPr lang="en-US" dirty="0" err="1"/>
              <a:t>လူမှုဆက်ဆံရေး</a:t>
            </a:r>
            <a:r>
              <a:rPr lang="en-US" dirty="0"/>
              <a:t> </a:t>
            </a:r>
            <a:r>
              <a:rPr lang="en-US" dirty="0" err="1"/>
              <a:t>ပျက်စီးလာမယ</a:t>
            </a:r>
            <a:r>
              <a:rPr lang="en-US" dirty="0"/>
              <a:t>်</a:t>
            </a:r>
          </a:p>
          <a:p>
            <a:r>
              <a:rPr lang="en-US" dirty="0" err="1"/>
              <a:t>အိမ်ထောင်ရေးအဆင်မပြေဖြစ်လာမယ</a:t>
            </a:r>
            <a:r>
              <a:rPr lang="en-US" dirty="0"/>
              <a:t>်</a:t>
            </a:r>
          </a:p>
          <a:p>
            <a:r>
              <a:rPr lang="en-US" dirty="0" err="1"/>
              <a:t>အဆိုးဆုံးအနေနဲ</a:t>
            </a:r>
            <a:r>
              <a:rPr lang="en-US" dirty="0"/>
              <a:t>့ </a:t>
            </a:r>
            <a:r>
              <a:rPr lang="en-US" dirty="0" err="1"/>
              <a:t>အသက်သေဆုံးနိုင်ခြေပါရှိ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(</a:t>
            </a:r>
            <a:r>
              <a:rPr lang="en-US" dirty="0" err="1"/>
              <a:t>မိမိကိုယ်ကို</a:t>
            </a:r>
            <a:r>
              <a:rPr lang="en-US" dirty="0"/>
              <a:t> </a:t>
            </a:r>
            <a:r>
              <a:rPr lang="en-US" dirty="0" err="1"/>
              <a:t>အဆုံးစီရင်ခြင်း</a:t>
            </a:r>
            <a:r>
              <a:rPr lang="en-US" dirty="0"/>
              <a:t>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111AF4-3E2C-4967-8030-30AFB2E9C069}"/>
              </a:ext>
            </a:extLst>
          </p:cNvPr>
          <p:cNvSpPr/>
          <p:nvPr/>
        </p:nvSpPr>
        <p:spPr>
          <a:xfrm>
            <a:off x="8876269" y="4331586"/>
            <a:ext cx="1657992" cy="150956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F9CF4F-AD21-458A-98AB-5E3F22DE6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51" y="1919435"/>
            <a:ext cx="1522784" cy="15095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DD8F222-64A4-4FC2-A0C7-E6A9429A0064}"/>
              </a:ext>
            </a:extLst>
          </p:cNvPr>
          <p:cNvSpPr/>
          <p:nvPr/>
        </p:nvSpPr>
        <p:spPr>
          <a:xfrm>
            <a:off x="9468759" y="2378608"/>
            <a:ext cx="1770131" cy="163355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5C2954-C4F8-4668-9A43-7E320421E622}"/>
              </a:ext>
            </a:extLst>
          </p:cNvPr>
          <p:cNvSpPr/>
          <p:nvPr/>
        </p:nvSpPr>
        <p:spPr>
          <a:xfrm>
            <a:off x="6575385" y="3776565"/>
            <a:ext cx="1770131" cy="163355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7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7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AAE46-4A89-446D-ABDC-2F2E967A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35" y="2043404"/>
            <a:ext cx="7313179" cy="87370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/>
              <a:t>စိတ်ဖိစီးမှုလျော့နည်းအောင်ဘာတွေလုပ်မလဲ</a:t>
            </a:r>
            <a:endParaRPr lang="en-US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F76ED0-19DA-4B9E-B06F-973891609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3684" y="6868847"/>
            <a:ext cx="3025286" cy="2088711"/>
          </a:xfrm>
          <a:custGeom>
            <a:avLst/>
            <a:gdLst>
              <a:gd name="connsiteX0" fmla="*/ 1938607 w 3877216"/>
              <a:gd name="connsiteY0" fmla="*/ 0 h 2676898"/>
              <a:gd name="connsiteX1" fmla="*/ 1956725 w 3877216"/>
              <a:gd name="connsiteY1" fmla="*/ 62 h 2676898"/>
              <a:gd name="connsiteX2" fmla="*/ 3876900 w 3877216"/>
              <a:gd name="connsiteY2" fmla="*/ 925894 h 2676898"/>
              <a:gd name="connsiteX3" fmla="*/ 3877216 w 3877216"/>
              <a:gd name="connsiteY3" fmla="*/ 926366 h 2676898"/>
              <a:gd name="connsiteX4" fmla="*/ 3877216 w 3877216"/>
              <a:gd name="connsiteY4" fmla="*/ 2676898 h 2676898"/>
              <a:gd name="connsiteX5" fmla="*/ 0 w 3877216"/>
              <a:gd name="connsiteY5" fmla="*/ 2676898 h 2676898"/>
              <a:gd name="connsiteX6" fmla="*/ 0 w 3877216"/>
              <a:gd name="connsiteY6" fmla="*/ 927895 h 2676898"/>
              <a:gd name="connsiteX7" fmla="*/ 12030 w 3877216"/>
              <a:gd name="connsiteY7" fmla="*/ 910327 h 2676898"/>
              <a:gd name="connsiteX8" fmla="*/ 1938607 w 3877216"/>
              <a:gd name="connsiteY8" fmla="*/ 0 h 267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7216" h="2676898">
                <a:moveTo>
                  <a:pt x="1938607" y="0"/>
                </a:moveTo>
                <a:lnTo>
                  <a:pt x="1956725" y="62"/>
                </a:lnTo>
                <a:cubicBezTo>
                  <a:pt x="2759263" y="5628"/>
                  <a:pt x="3463723" y="372453"/>
                  <a:pt x="3876900" y="925894"/>
                </a:cubicBezTo>
                <a:lnTo>
                  <a:pt x="3877216" y="926366"/>
                </a:lnTo>
                <a:lnTo>
                  <a:pt x="3877216" y="2676898"/>
                </a:lnTo>
                <a:lnTo>
                  <a:pt x="0" y="2676898"/>
                </a:lnTo>
                <a:lnTo>
                  <a:pt x="0" y="927895"/>
                </a:lnTo>
                <a:lnTo>
                  <a:pt x="12030" y="910327"/>
                </a:lnTo>
                <a:cubicBezTo>
                  <a:pt x="430287" y="360924"/>
                  <a:pt x="1137202" y="0"/>
                  <a:pt x="1938607" y="0"/>
                </a:cubicBez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F0B22BE-921A-47D4-8440-B481C60F92AE}"/>
              </a:ext>
            </a:extLst>
          </p:cNvPr>
          <p:cNvGrpSpPr/>
          <p:nvPr/>
        </p:nvGrpSpPr>
        <p:grpSpPr>
          <a:xfrm>
            <a:off x="-2539519" y="4882982"/>
            <a:ext cx="2218946" cy="2383859"/>
            <a:chOff x="279036" y="3775196"/>
            <a:chExt cx="3119886" cy="277205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248EF1-A71C-4396-829A-96D6A6327297}"/>
                </a:ext>
              </a:extLst>
            </p:cNvPr>
            <p:cNvSpPr/>
            <p:nvPr/>
          </p:nvSpPr>
          <p:spPr>
            <a:xfrm rot="19124822">
              <a:off x="279036" y="3775196"/>
              <a:ext cx="3119886" cy="2772057"/>
            </a:xfrm>
            <a:custGeom>
              <a:avLst/>
              <a:gdLst>
                <a:gd name="connsiteX0" fmla="*/ 2494538 w 2494538"/>
                <a:gd name="connsiteY0" fmla="*/ 0 h 2267539"/>
                <a:gd name="connsiteX1" fmla="*/ 2494538 w 2494538"/>
                <a:gd name="connsiteY1" fmla="*/ 1575849 h 2267539"/>
                <a:gd name="connsiteX2" fmla="*/ 2306514 w 2494538"/>
                <a:gd name="connsiteY2" fmla="*/ 1669973 h 2267539"/>
                <a:gd name="connsiteX3" fmla="*/ 1650727 w 2494538"/>
                <a:gd name="connsiteY3" fmla="*/ 2186489 h 2267539"/>
                <a:gd name="connsiteX4" fmla="*/ 1582652 w 2494538"/>
                <a:gd name="connsiteY4" fmla="*/ 2267539 h 2267539"/>
                <a:gd name="connsiteX5" fmla="*/ 0 w 2494538"/>
                <a:gd name="connsiteY5" fmla="*/ 1918405 h 2267539"/>
                <a:gd name="connsiteX6" fmla="*/ 2494538 w 2494538"/>
                <a:gd name="connsiteY6" fmla="*/ 0 h 226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538" h="2267539">
                  <a:moveTo>
                    <a:pt x="2494538" y="0"/>
                  </a:moveTo>
                  <a:lnTo>
                    <a:pt x="2494538" y="1575849"/>
                  </a:lnTo>
                  <a:lnTo>
                    <a:pt x="2306514" y="1669973"/>
                  </a:lnTo>
                  <a:cubicBezTo>
                    <a:pt x="2059464" y="1806510"/>
                    <a:pt x="1837930" y="1981413"/>
                    <a:pt x="1650727" y="2186489"/>
                  </a:cubicBezTo>
                  <a:lnTo>
                    <a:pt x="1582652" y="2267539"/>
                  </a:lnTo>
                  <a:lnTo>
                    <a:pt x="0" y="1918405"/>
                  </a:lnTo>
                  <a:cubicBezTo>
                    <a:pt x="266040" y="795962"/>
                    <a:pt x="1301045" y="0"/>
                    <a:pt x="249453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AF17F7-015B-4E9D-8829-1B19409A0831}"/>
                </a:ext>
              </a:extLst>
            </p:cNvPr>
            <p:cNvSpPr/>
            <p:nvPr/>
          </p:nvSpPr>
          <p:spPr>
            <a:xfrm>
              <a:off x="1186799" y="4081670"/>
              <a:ext cx="1794939" cy="1815547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DD98E2-4959-47F8-B94B-8765586964D9}"/>
              </a:ext>
            </a:extLst>
          </p:cNvPr>
          <p:cNvGrpSpPr/>
          <p:nvPr/>
        </p:nvGrpSpPr>
        <p:grpSpPr>
          <a:xfrm rot="21254130">
            <a:off x="12486168" y="4582824"/>
            <a:ext cx="1910779" cy="2416745"/>
            <a:chOff x="8849755" y="3307611"/>
            <a:chExt cx="2676898" cy="317341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CBFC95D-0012-4C7A-B020-57FEC3CB1983}"/>
                </a:ext>
              </a:extLst>
            </p:cNvPr>
            <p:cNvSpPr/>
            <p:nvPr/>
          </p:nvSpPr>
          <p:spPr>
            <a:xfrm rot="6739844">
              <a:off x="8601495" y="3555871"/>
              <a:ext cx="3173418" cy="2676898"/>
            </a:xfrm>
            <a:custGeom>
              <a:avLst/>
              <a:gdLst>
                <a:gd name="connsiteX0" fmla="*/ 2494538 w 2494538"/>
                <a:gd name="connsiteY0" fmla="*/ 0 h 2267539"/>
                <a:gd name="connsiteX1" fmla="*/ 2494538 w 2494538"/>
                <a:gd name="connsiteY1" fmla="*/ 1575849 h 2267539"/>
                <a:gd name="connsiteX2" fmla="*/ 2306514 w 2494538"/>
                <a:gd name="connsiteY2" fmla="*/ 1669973 h 2267539"/>
                <a:gd name="connsiteX3" fmla="*/ 1650727 w 2494538"/>
                <a:gd name="connsiteY3" fmla="*/ 2186489 h 2267539"/>
                <a:gd name="connsiteX4" fmla="*/ 1582652 w 2494538"/>
                <a:gd name="connsiteY4" fmla="*/ 2267539 h 2267539"/>
                <a:gd name="connsiteX5" fmla="*/ 0 w 2494538"/>
                <a:gd name="connsiteY5" fmla="*/ 1918405 h 2267539"/>
                <a:gd name="connsiteX6" fmla="*/ 2494538 w 2494538"/>
                <a:gd name="connsiteY6" fmla="*/ 0 h 226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538" h="2267539">
                  <a:moveTo>
                    <a:pt x="2494538" y="0"/>
                  </a:moveTo>
                  <a:lnTo>
                    <a:pt x="2494538" y="1575849"/>
                  </a:lnTo>
                  <a:lnTo>
                    <a:pt x="2306514" y="1669973"/>
                  </a:lnTo>
                  <a:cubicBezTo>
                    <a:pt x="2059464" y="1806510"/>
                    <a:pt x="1837930" y="1981413"/>
                    <a:pt x="1650727" y="2186489"/>
                  </a:cubicBezTo>
                  <a:lnTo>
                    <a:pt x="1582652" y="2267539"/>
                  </a:lnTo>
                  <a:lnTo>
                    <a:pt x="0" y="1918405"/>
                  </a:lnTo>
                  <a:cubicBezTo>
                    <a:pt x="266040" y="795962"/>
                    <a:pt x="1301045" y="0"/>
                    <a:pt x="2494538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3BEA16B-6016-4477-BCD3-3275A9163415}"/>
                </a:ext>
              </a:extLst>
            </p:cNvPr>
            <p:cNvSpPr/>
            <p:nvPr/>
          </p:nvSpPr>
          <p:spPr>
            <a:xfrm>
              <a:off x="9179876" y="4228744"/>
              <a:ext cx="1722782" cy="1668473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F197E9-F36B-45F4-8F78-EBA047EBEDD4}"/>
              </a:ext>
            </a:extLst>
          </p:cNvPr>
          <p:cNvGrpSpPr/>
          <p:nvPr/>
        </p:nvGrpSpPr>
        <p:grpSpPr>
          <a:xfrm rot="162421">
            <a:off x="12477848" y="319846"/>
            <a:ext cx="2144194" cy="2309132"/>
            <a:chOff x="7612915" y="696260"/>
            <a:chExt cx="2791983" cy="241849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B5990E-38C2-42E8-BB1F-6226E4BE4037}"/>
                </a:ext>
              </a:extLst>
            </p:cNvPr>
            <p:cNvSpPr/>
            <p:nvPr/>
          </p:nvSpPr>
          <p:spPr>
            <a:xfrm rot="3234671">
              <a:off x="7799659" y="509516"/>
              <a:ext cx="2418495" cy="2791983"/>
            </a:xfrm>
            <a:custGeom>
              <a:avLst/>
              <a:gdLst>
                <a:gd name="connsiteX0" fmla="*/ 2494538 w 2494538"/>
                <a:gd name="connsiteY0" fmla="*/ 0 h 2267539"/>
                <a:gd name="connsiteX1" fmla="*/ 2494538 w 2494538"/>
                <a:gd name="connsiteY1" fmla="*/ 1575849 h 2267539"/>
                <a:gd name="connsiteX2" fmla="*/ 2306514 w 2494538"/>
                <a:gd name="connsiteY2" fmla="*/ 1669973 h 2267539"/>
                <a:gd name="connsiteX3" fmla="*/ 1650727 w 2494538"/>
                <a:gd name="connsiteY3" fmla="*/ 2186489 h 2267539"/>
                <a:gd name="connsiteX4" fmla="*/ 1582652 w 2494538"/>
                <a:gd name="connsiteY4" fmla="*/ 2267539 h 2267539"/>
                <a:gd name="connsiteX5" fmla="*/ 0 w 2494538"/>
                <a:gd name="connsiteY5" fmla="*/ 1918405 h 2267539"/>
                <a:gd name="connsiteX6" fmla="*/ 2494538 w 2494538"/>
                <a:gd name="connsiteY6" fmla="*/ 0 h 226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538" h="2267539">
                  <a:moveTo>
                    <a:pt x="2494538" y="0"/>
                  </a:moveTo>
                  <a:lnTo>
                    <a:pt x="2494538" y="1575849"/>
                  </a:lnTo>
                  <a:lnTo>
                    <a:pt x="2306514" y="1669973"/>
                  </a:lnTo>
                  <a:cubicBezTo>
                    <a:pt x="2059464" y="1806510"/>
                    <a:pt x="1837930" y="1981413"/>
                    <a:pt x="1650727" y="2186489"/>
                  </a:cubicBezTo>
                  <a:lnTo>
                    <a:pt x="1582652" y="2267539"/>
                  </a:lnTo>
                  <a:lnTo>
                    <a:pt x="0" y="1918405"/>
                  </a:lnTo>
                  <a:cubicBezTo>
                    <a:pt x="266040" y="795962"/>
                    <a:pt x="1301045" y="0"/>
                    <a:pt x="2494538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11A8E7A-A84F-4C1A-9605-59079632C48E}"/>
                </a:ext>
              </a:extLst>
            </p:cNvPr>
            <p:cNvSpPr/>
            <p:nvPr/>
          </p:nvSpPr>
          <p:spPr>
            <a:xfrm>
              <a:off x="8144159" y="1307586"/>
              <a:ext cx="1775235" cy="1669935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08AF46-830D-4ADB-8DAA-50A55AD28D74}"/>
              </a:ext>
            </a:extLst>
          </p:cNvPr>
          <p:cNvGrpSpPr/>
          <p:nvPr/>
        </p:nvGrpSpPr>
        <p:grpSpPr>
          <a:xfrm>
            <a:off x="-2708433" y="1189777"/>
            <a:ext cx="2413899" cy="2088711"/>
            <a:chOff x="2424908" y="1139383"/>
            <a:chExt cx="3173418" cy="267689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C304634-9541-4FA2-BB1C-9195312E3EB4}"/>
                </a:ext>
              </a:extLst>
            </p:cNvPr>
            <p:cNvSpPr/>
            <p:nvPr/>
          </p:nvSpPr>
          <p:spPr>
            <a:xfrm rot="1041589">
              <a:off x="2424908" y="1139383"/>
              <a:ext cx="3173418" cy="2676898"/>
            </a:xfrm>
            <a:custGeom>
              <a:avLst/>
              <a:gdLst>
                <a:gd name="connsiteX0" fmla="*/ 2494538 w 2494538"/>
                <a:gd name="connsiteY0" fmla="*/ 0 h 2267539"/>
                <a:gd name="connsiteX1" fmla="*/ 2494538 w 2494538"/>
                <a:gd name="connsiteY1" fmla="*/ 1575849 h 2267539"/>
                <a:gd name="connsiteX2" fmla="*/ 2306514 w 2494538"/>
                <a:gd name="connsiteY2" fmla="*/ 1669973 h 2267539"/>
                <a:gd name="connsiteX3" fmla="*/ 1650727 w 2494538"/>
                <a:gd name="connsiteY3" fmla="*/ 2186489 h 2267539"/>
                <a:gd name="connsiteX4" fmla="*/ 1582652 w 2494538"/>
                <a:gd name="connsiteY4" fmla="*/ 2267539 h 2267539"/>
                <a:gd name="connsiteX5" fmla="*/ 0 w 2494538"/>
                <a:gd name="connsiteY5" fmla="*/ 1918405 h 2267539"/>
                <a:gd name="connsiteX6" fmla="*/ 2494538 w 2494538"/>
                <a:gd name="connsiteY6" fmla="*/ 0 h 226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538" h="2267539">
                  <a:moveTo>
                    <a:pt x="2494538" y="0"/>
                  </a:moveTo>
                  <a:lnTo>
                    <a:pt x="2494538" y="1575849"/>
                  </a:lnTo>
                  <a:lnTo>
                    <a:pt x="2306514" y="1669973"/>
                  </a:lnTo>
                  <a:cubicBezTo>
                    <a:pt x="2059464" y="1806510"/>
                    <a:pt x="1837930" y="1981413"/>
                    <a:pt x="1650727" y="2186489"/>
                  </a:cubicBezTo>
                  <a:lnTo>
                    <a:pt x="1582652" y="2267539"/>
                  </a:lnTo>
                  <a:lnTo>
                    <a:pt x="0" y="1918405"/>
                  </a:lnTo>
                  <a:cubicBezTo>
                    <a:pt x="266040" y="795962"/>
                    <a:pt x="1301045" y="0"/>
                    <a:pt x="2494538" y="0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FF4DB6C-26D5-4FA7-A454-F2CD9D185EB2}"/>
                </a:ext>
              </a:extLst>
            </p:cNvPr>
            <p:cNvSpPr/>
            <p:nvPr/>
          </p:nvSpPr>
          <p:spPr>
            <a:xfrm>
              <a:off x="3391087" y="1807006"/>
              <a:ext cx="1722782" cy="1668473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1EA84CE-3B59-47A7-AB28-AA125731DC30}"/>
              </a:ext>
            </a:extLst>
          </p:cNvPr>
          <p:cNvSpPr txBox="1"/>
          <p:nvPr/>
        </p:nvSpPr>
        <p:spPr>
          <a:xfrm>
            <a:off x="-3082655" y="3645799"/>
            <a:ext cx="237752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မိတ်ဆွေသူငယ်ချင်းများနှင</a:t>
            </a:r>
            <a:r>
              <a:rPr lang="en-US" dirty="0"/>
              <a:t>့် </a:t>
            </a:r>
            <a:r>
              <a:rPr lang="en-US" dirty="0" err="1"/>
              <a:t>အပန်းဖြေပ</a:t>
            </a:r>
            <a:r>
              <a:rPr lang="en-US" dirty="0"/>
              <a:t>ါ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8A0670-1C9A-4E01-AEDD-7992D5E9D071}"/>
              </a:ext>
            </a:extLst>
          </p:cNvPr>
          <p:cNvSpPr txBox="1"/>
          <p:nvPr/>
        </p:nvSpPr>
        <p:spPr>
          <a:xfrm>
            <a:off x="-2885425" y="551082"/>
            <a:ext cx="259854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တရားထိုင်ပ</a:t>
            </a:r>
            <a:r>
              <a:rPr lang="en-US" dirty="0"/>
              <a:t>ါ</a:t>
            </a:r>
          </a:p>
          <a:p>
            <a:r>
              <a:rPr lang="en-US" dirty="0" err="1"/>
              <a:t>တရားထိုင်ခြင်းသည</a:t>
            </a:r>
            <a:r>
              <a:rPr lang="en-US" dirty="0"/>
              <a:t>် </a:t>
            </a:r>
            <a:r>
              <a:rPr lang="en-US" dirty="0" err="1"/>
              <a:t>စိတ်ကိုတည်ငြိမ်စေပါသည</a:t>
            </a:r>
            <a:r>
              <a:rPr lang="en-US" dirty="0"/>
              <a:t>်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A03E34-A028-4E5D-8BC6-6EBAA97EEE16}"/>
              </a:ext>
            </a:extLst>
          </p:cNvPr>
          <p:cNvSpPr txBox="1"/>
          <p:nvPr/>
        </p:nvSpPr>
        <p:spPr>
          <a:xfrm>
            <a:off x="12229904" y="-490779"/>
            <a:ext cx="2874086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အားကစားလုပ်ပ</a:t>
            </a:r>
            <a:r>
              <a:rPr lang="en-US" dirty="0"/>
              <a:t>ါ</a:t>
            </a:r>
          </a:p>
          <a:p>
            <a:r>
              <a:rPr lang="en-US" dirty="0" err="1"/>
              <a:t>အားကစားလုပ်ခြင်းသည</a:t>
            </a:r>
            <a:r>
              <a:rPr lang="en-US" dirty="0"/>
              <a:t>် </a:t>
            </a:r>
            <a:r>
              <a:rPr lang="en-US" dirty="0" err="1"/>
              <a:t>လူကို</a:t>
            </a:r>
            <a:r>
              <a:rPr lang="en-US" dirty="0"/>
              <a:t> </a:t>
            </a:r>
            <a:r>
              <a:rPr lang="en-US" dirty="0" err="1"/>
              <a:t>မောပန်းစေပြီး</a:t>
            </a:r>
            <a:r>
              <a:rPr lang="en-US" dirty="0"/>
              <a:t> </a:t>
            </a:r>
            <a:r>
              <a:rPr lang="en-US" dirty="0" err="1"/>
              <a:t>စိတ်ဖိစီးမှုပပျောက်စေသည</a:t>
            </a:r>
            <a:r>
              <a:rPr lang="en-US" dirty="0"/>
              <a:t>်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0A558C-BE7A-47A2-84C5-4AC5FFDCB1AF}"/>
              </a:ext>
            </a:extLst>
          </p:cNvPr>
          <p:cNvSpPr txBox="1"/>
          <p:nvPr/>
        </p:nvSpPr>
        <p:spPr>
          <a:xfrm>
            <a:off x="12369630" y="3045634"/>
            <a:ext cx="2020139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ခရီးထွက်ပ</a:t>
            </a:r>
            <a:r>
              <a:rPr lang="en-US" dirty="0"/>
              <a:t>ါ</a:t>
            </a:r>
          </a:p>
          <a:p>
            <a:r>
              <a:rPr lang="en-US" dirty="0" err="1"/>
              <a:t>ခရီးထွက်ခြင်းသည</a:t>
            </a:r>
            <a:r>
              <a:rPr lang="en-US" dirty="0"/>
              <a:t>် </a:t>
            </a:r>
            <a:r>
              <a:rPr lang="en-US" dirty="0" err="1"/>
              <a:t>စိတ်ကိုလန်းဆန်းစေ</a:t>
            </a:r>
            <a:endParaRPr lang="en-US" dirty="0"/>
          </a:p>
          <a:p>
            <a:r>
              <a:rPr lang="en-US" dirty="0" err="1"/>
              <a:t>သည</a:t>
            </a:r>
            <a:r>
              <a:rPr lang="en-US" dirty="0"/>
              <a:t>်</a:t>
            </a:r>
          </a:p>
        </p:txBody>
      </p:sp>
    </p:spTree>
    <p:extLst>
      <p:ext uri="{BB962C8B-B14F-4D97-AF65-F5344CB8AC3E}">
        <p14:creationId xmlns:p14="http://schemas.microsoft.com/office/powerpoint/2010/main" val="15519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-4.07407E-6 L 1.45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AAE46-4A89-446D-ABDC-2F2E967A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288763" cy="77456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/>
              <a:t>စိတ်ဖိစီးမှုလျော့နည်းအောင်ဘာတွေလုပ်မလဲ</a:t>
            </a:r>
            <a:endParaRPr lang="en-US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F76ED0-19DA-4B9E-B06F-973891609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0438" y="4290840"/>
            <a:ext cx="2958531" cy="2042622"/>
          </a:xfrm>
          <a:custGeom>
            <a:avLst/>
            <a:gdLst>
              <a:gd name="connsiteX0" fmla="*/ 1938607 w 3877216"/>
              <a:gd name="connsiteY0" fmla="*/ 0 h 2676898"/>
              <a:gd name="connsiteX1" fmla="*/ 1956725 w 3877216"/>
              <a:gd name="connsiteY1" fmla="*/ 62 h 2676898"/>
              <a:gd name="connsiteX2" fmla="*/ 3876900 w 3877216"/>
              <a:gd name="connsiteY2" fmla="*/ 925894 h 2676898"/>
              <a:gd name="connsiteX3" fmla="*/ 3877216 w 3877216"/>
              <a:gd name="connsiteY3" fmla="*/ 926366 h 2676898"/>
              <a:gd name="connsiteX4" fmla="*/ 3877216 w 3877216"/>
              <a:gd name="connsiteY4" fmla="*/ 2676898 h 2676898"/>
              <a:gd name="connsiteX5" fmla="*/ 0 w 3877216"/>
              <a:gd name="connsiteY5" fmla="*/ 2676898 h 2676898"/>
              <a:gd name="connsiteX6" fmla="*/ 0 w 3877216"/>
              <a:gd name="connsiteY6" fmla="*/ 927895 h 2676898"/>
              <a:gd name="connsiteX7" fmla="*/ 12030 w 3877216"/>
              <a:gd name="connsiteY7" fmla="*/ 910327 h 2676898"/>
              <a:gd name="connsiteX8" fmla="*/ 1938607 w 3877216"/>
              <a:gd name="connsiteY8" fmla="*/ 0 h 267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7216" h="2676898">
                <a:moveTo>
                  <a:pt x="1938607" y="0"/>
                </a:moveTo>
                <a:lnTo>
                  <a:pt x="1956725" y="62"/>
                </a:lnTo>
                <a:cubicBezTo>
                  <a:pt x="2759263" y="5628"/>
                  <a:pt x="3463723" y="372453"/>
                  <a:pt x="3876900" y="925894"/>
                </a:cubicBezTo>
                <a:lnTo>
                  <a:pt x="3877216" y="926366"/>
                </a:lnTo>
                <a:lnTo>
                  <a:pt x="3877216" y="2676898"/>
                </a:lnTo>
                <a:lnTo>
                  <a:pt x="0" y="2676898"/>
                </a:lnTo>
                <a:lnTo>
                  <a:pt x="0" y="927895"/>
                </a:lnTo>
                <a:lnTo>
                  <a:pt x="12030" y="910327"/>
                </a:lnTo>
                <a:cubicBezTo>
                  <a:pt x="430287" y="360924"/>
                  <a:pt x="1137202" y="0"/>
                  <a:pt x="1938607" y="0"/>
                </a:cubicBez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F0B22BE-921A-47D4-8440-B481C60F92AE}"/>
              </a:ext>
            </a:extLst>
          </p:cNvPr>
          <p:cNvGrpSpPr/>
          <p:nvPr/>
        </p:nvGrpSpPr>
        <p:grpSpPr>
          <a:xfrm>
            <a:off x="3465073" y="4151723"/>
            <a:ext cx="1824111" cy="2114846"/>
            <a:chOff x="279036" y="3775196"/>
            <a:chExt cx="3119886" cy="277205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248EF1-A71C-4396-829A-96D6A6327297}"/>
                </a:ext>
              </a:extLst>
            </p:cNvPr>
            <p:cNvSpPr/>
            <p:nvPr/>
          </p:nvSpPr>
          <p:spPr>
            <a:xfrm rot="19124822">
              <a:off x="279036" y="3775196"/>
              <a:ext cx="3119886" cy="2772057"/>
            </a:xfrm>
            <a:custGeom>
              <a:avLst/>
              <a:gdLst>
                <a:gd name="connsiteX0" fmla="*/ 2494538 w 2494538"/>
                <a:gd name="connsiteY0" fmla="*/ 0 h 2267539"/>
                <a:gd name="connsiteX1" fmla="*/ 2494538 w 2494538"/>
                <a:gd name="connsiteY1" fmla="*/ 1575849 h 2267539"/>
                <a:gd name="connsiteX2" fmla="*/ 2306514 w 2494538"/>
                <a:gd name="connsiteY2" fmla="*/ 1669973 h 2267539"/>
                <a:gd name="connsiteX3" fmla="*/ 1650727 w 2494538"/>
                <a:gd name="connsiteY3" fmla="*/ 2186489 h 2267539"/>
                <a:gd name="connsiteX4" fmla="*/ 1582652 w 2494538"/>
                <a:gd name="connsiteY4" fmla="*/ 2267539 h 2267539"/>
                <a:gd name="connsiteX5" fmla="*/ 0 w 2494538"/>
                <a:gd name="connsiteY5" fmla="*/ 1918405 h 2267539"/>
                <a:gd name="connsiteX6" fmla="*/ 2494538 w 2494538"/>
                <a:gd name="connsiteY6" fmla="*/ 0 h 226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538" h="2267539">
                  <a:moveTo>
                    <a:pt x="2494538" y="0"/>
                  </a:moveTo>
                  <a:lnTo>
                    <a:pt x="2494538" y="1575849"/>
                  </a:lnTo>
                  <a:lnTo>
                    <a:pt x="2306514" y="1669973"/>
                  </a:lnTo>
                  <a:cubicBezTo>
                    <a:pt x="2059464" y="1806510"/>
                    <a:pt x="1837930" y="1981413"/>
                    <a:pt x="1650727" y="2186489"/>
                  </a:cubicBezTo>
                  <a:lnTo>
                    <a:pt x="1582652" y="2267539"/>
                  </a:lnTo>
                  <a:lnTo>
                    <a:pt x="0" y="1918405"/>
                  </a:lnTo>
                  <a:cubicBezTo>
                    <a:pt x="266040" y="795962"/>
                    <a:pt x="1301045" y="0"/>
                    <a:pt x="249453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AF17F7-015B-4E9D-8829-1B19409A0831}"/>
                </a:ext>
              </a:extLst>
            </p:cNvPr>
            <p:cNvSpPr/>
            <p:nvPr/>
          </p:nvSpPr>
          <p:spPr>
            <a:xfrm>
              <a:off x="1186799" y="4081670"/>
              <a:ext cx="1794939" cy="1815547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DD98E2-4959-47F8-B94B-8765586964D9}"/>
              </a:ext>
            </a:extLst>
          </p:cNvPr>
          <p:cNvGrpSpPr/>
          <p:nvPr/>
        </p:nvGrpSpPr>
        <p:grpSpPr>
          <a:xfrm rot="21254130">
            <a:off x="8908632" y="4234615"/>
            <a:ext cx="1745699" cy="1889184"/>
            <a:chOff x="8849755" y="3307611"/>
            <a:chExt cx="2676898" cy="317341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CBFC95D-0012-4C7A-B020-57FEC3CB1983}"/>
                </a:ext>
              </a:extLst>
            </p:cNvPr>
            <p:cNvSpPr/>
            <p:nvPr/>
          </p:nvSpPr>
          <p:spPr>
            <a:xfrm rot="6739844">
              <a:off x="8601495" y="3555871"/>
              <a:ext cx="3173418" cy="2676898"/>
            </a:xfrm>
            <a:custGeom>
              <a:avLst/>
              <a:gdLst>
                <a:gd name="connsiteX0" fmla="*/ 2494538 w 2494538"/>
                <a:gd name="connsiteY0" fmla="*/ 0 h 2267539"/>
                <a:gd name="connsiteX1" fmla="*/ 2494538 w 2494538"/>
                <a:gd name="connsiteY1" fmla="*/ 1575849 h 2267539"/>
                <a:gd name="connsiteX2" fmla="*/ 2306514 w 2494538"/>
                <a:gd name="connsiteY2" fmla="*/ 1669973 h 2267539"/>
                <a:gd name="connsiteX3" fmla="*/ 1650727 w 2494538"/>
                <a:gd name="connsiteY3" fmla="*/ 2186489 h 2267539"/>
                <a:gd name="connsiteX4" fmla="*/ 1582652 w 2494538"/>
                <a:gd name="connsiteY4" fmla="*/ 2267539 h 2267539"/>
                <a:gd name="connsiteX5" fmla="*/ 0 w 2494538"/>
                <a:gd name="connsiteY5" fmla="*/ 1918405 h 2267539"/>
                <a:gd name="connsiteX6" fmla="*/ 2494538 w 2494538"/>
                <a:gd name="connsiteY6" fmla="*/ 0 h 226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538" h="2267539">
                  <a:moveTo>
                    <a:pt x="2494538" y="0"/>
                  </a:moveTo>
                  <a:lnTo>
                    <a:pt x="2494538" y="1575849"/>
                  </a:lnTo>
                  <a:lnTo>
                    <a:pt x="2306514" y="1669973"/>
                  </a:lnTo>
                  <a:cubicBezTo>
                    <a:pt x="2059464" y="1806510"/>
                    <a:pt x="1837930" y="1981413"/>
                    <a:pt x="1650727" y="2186489"/>
                  </a:cubicBezTo>
                  <a:lnTo>
                    <a:pt x="1582652" y="2267539"/>
                  </a:lnTo>
                  <a:lnTo>
                    <a:pt x="0" y="1918405"/>
                  </a:lnTo>
                  <a:cubicBezTo>
                    <a:pt x="266040" y="795962"/>
                    <a:pt x="1301045" y="0"/>
                    <a:pt x="2494538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3BEA16B-6016-4477-BCD3-3275A9163415}"/>
                </a:ext>
              </a:extLst>
            </p:cNvPr>
            <p:cNvSpPr/>
            <p:nvPr/>
          </p:nvSpPr>
          <p:spPr>
            <a:xfrm>
              <a:off x="9179876" y="4228744"/>
              <a:ext cx="1722782" cy="1668473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F197E9-F36B-45F4-8F78-EBA047EBEDD4}"/>
              </a:ext>
            </a:extLst>
          </p:cNvPr>
          <p:cNvGrpSpPr/>
          <p:nvPr/>
        </p:nvGrpSpPr>
        <p:grpSpPr>
          <a:xfrm rot="162421">
            <a:off x="7305896" y="2243296"/>
            <a:ext cx="1819658" cy="2134484"/>
            <a:chOff x="7612915" y="696260"/>
            <a:chExt cx="2791983" cy="241849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B5990E-38C2-42E8-BB1F-6226E4BE4037}"/>
                </a:ext>
              </a:extLst>
            </p:cNvPr>
            <p:cNvSpPr/>
            <p:nvPr/>
          </p:nvSpPr>
          <p:spPr>
            <a:xfrm rot="3234671">
              <a:off x="7799659" y="509516"/>
              <a:ext cx="2418495" cy="2791983"/>
            </a:xfrm>
            <a:custGeom>
              <a:avLst/>
              <a:gdLst>
                <a:gd name="connsiteX0" fmla="*/ 2494538 w 2494538"/>
                <a:gd name="connsiteY0" fmla="*/ 0 h 2267539"/>
                <a:gd name="connsiteX1" fmla="*/ 2494538 w 2494538"/>
                <a:gd name="connsiteY1" fmla="*/ 1575849 h 2267539"/>
                <a:gd name="connsiteX2" fmla="*/ 2306514 w 2494538"/>
                <a:gd name="connsiteY2" fmla="*/ 1669973 h 2267539"/>
                <a:gd name="connsiteX3" fmla="*/ 1650727 w 2494538"/>
                <a:gd name="connsiteY3" fmla="*/ 2186489 h 2267539"/>
                <a:gd name="connsiteX4" fmla="*/ 1582652 w 2494538"/>
                <a:gd name="connsiteY4" fmla="*/ 2267539 h 2267539"/>
                <a:gd name="connsiteX5" fmla="*/ 0 w 2494538"/>
                <a:gd name="connsiteY5" fmla="*/ 1918405 h 2267539"/>
                <a:gd name="connsiteX6" fmla="*/ 2494538 w 2494538"/>
                <a:gd name="connsiteY6" fmla="*/ 0 h 226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538" h="2267539">
                  <a:moveTo>
                    <a:pt x="2494538" y="0"/>
                  </a:moveTo>
                  <a:lnTo>
                    <a:pt x="2494538" y="1575849"/>
                  </a:lnTo>
                  <a:lnTo>
                    <a:pt x="2306514" y="1669973"/>
                  </a:lnTo>
                  <a:cubicBezTo>
                    <a:pt x="2059464" y="1806510"/>
                    <a:pt x="1837930" y="1981413"/>
                    <a:pt x="1650727" y="2186489"/>
                  </a:cubicBezTo>
                  <a:lnTo>
                    <a:pt x="1582652" y="2267539"/>
                  </a:lnTo>
                  <a:lnTo>
                    <a:pt x="0" y="1918405"/>
                  </a:lnTo>
                  <a:cubicBezTo>
                    <a:pt x="266040" y="795962"/>
                    <a:pt x="1301045" y="0"/>
                    <a:pt x="2494538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11A8E7A-A84F-4C1A-9605-59079632C48E}"/>
                </a:ext>
              </a:extLst>
            </p:cNvPr>
            <p:cNvSpPr/>
            <p:nvPr/>
          </p:nvSpPr>
          <p:spPr>
            <a:xfrm>
              <a:off x="8144159" y="1307586"/>
              <a:ext cx="1775235" cy="1669935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08AF46-830D-4ADB-8DAA-50A55AD28D74}"/>
              </a:ext>
            </a:extLst>
          </p:cNvPr>
          <p:cNvGrpSpPr/>
          <p:nvPr/>
        </p:nvGrpSpPr>
        <p:grpSpPr>
          <a:xfrm>
            <a:off x="4570745" y="2554328"/>
            <a:ext cx="2095485" cy="1717360"/>
            <a:chOff x="2424908" y="1139383"/>
            <a:chExt cx="3173418" cy="267689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C304634-9541-4FA2-BB1C-9195312E3EB4}"/>
                </a:ext>
              </a:extLst>
            </p:cNvPr>
            <p:cNvSpPr/>
            <p:nvPr/>
          </p:nvSpPr>
          <p:spPr>
            <a:xfrm rot="1041589">
              <a:off x="2424908" y="1139383"/>
              <a:ext cx="3173418" cy="2676898"/>
            </a:xfrm>
            <a:custGeom>
              <a:avLst/>
              <a:gdLst>
                <a:gd name="connsiteX0" fmla="*/ 2494538 w 2494538"/>
                <a:gd name="connsiteY0" fmla="*/ 0 h 2267539"/>
                <a:gd name="connsiteX1" fmla="*/ 2494538 w 2494538"/>
                <a:gd name="connsiteY1" fmla="*/ 1575849 h 2267539"/>
                <a:gd name="connsiteX2" fmla="*/ 2306514 w 2494538"/>
                <a:gd name="connsiteY2" fmla="*/ 1669973 h 2267539"/>
                <a:gd name="connsiteX3" fmla="*/ 1650727 w 2494538"/>
                <a:gd name="connsiteY3" fmla="*/ 2186489 h 2267539"/>
                <a:gd name="connsiteX4" fmla="*/ 1582652 w 2494538"/>
                <a:gd name="connsiteY4" fmla="*/ 2267539 h 2267539"/>
                <a:gd name="connsiteX5" fmla="*/ 0 w 2494538"/>
                <a:gd name="connsiteY5" fmla="*/ 1918405 h 2267539"/>
                <a:gd name="connsiteX6" fmla="*/ 2494538 w 2494538"/>
                <a:gd name="connsiteY6" fmla="*/ 0 h 226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538" h="2267539">
                  <a:moveTo>
                    <a:pt x="2494538" y="0"/>
                  </a:moveTo>
                  <a:lnTo>
                    <a:pt x="2494538" y="1575849"/>
                  </a:lnTo>
                  <a:lnTo>
                    <a:pt x="2306514" y="1669973"/>
                  </a:lnTo>
                  <a:cubicBezTo>
                    <a:pt x="2059464" y="1806510"/>
                    <a:pt x="1837930" y="1981413"/>
                    <a:pt x="1650727" y="2186489"/>
                  </a:cubicBezTo>
                  <a:lnTo>
                    <a:pt x="1582652" y="2267539"/>
                  </a:lnTo>
                  <a:lnTo>
                    <a:pt x="0" y="1918405"/>
                  </a:lnTo>
                  <a:cubicBezTo>
                    <a:pt x="266040" y="795962"/>
                    <a:pt x="1301045" y="0"/>
                    <a:pt x="2494538" y="0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FF4DB6C-26D5-4FA7-A454-F2CD9D185EB2}"/>
                </a:ext>
              </a:extLst>
            </p:cNvPr>
            <p:cNvSpPr/>
            <p:nvPr/>
          </p:nvSpPr>
          <p:spPr>
            <a:xfrm>
              <a:off x="3391087" y="1807006"/>
              <a:ext cx="1722782" cy="1668473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1EA84CE-3B59-47A7-AB28-AA125731DC30}"/>
              </a:ext>
            </a:extLst>
          </p:cNvPr>
          <p:cNvSpPr txBox="1"/>
          <p:nvPr/>
        </p:nvSpPr>
        <p:spPr>
          <a:xfrm>
            <a:off x="1251072" y="4222026"/>
            <a:ext cx="237752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မိတ်ဆွေသူငယ်ချင်းများနှင</a:t>
            </a:r>
            <a:r>
              <a:rPr lang="en-US" dirty="0"/>
              <a:t>့် </a:t>
            </a:r>
            <a:r>
              <a:rPr lang="en-US" dirty="0" err="1"/>
              <a:t>အပန်းဖြေပ</a:t>
            </a:r>
            <a:r>
              <a:rPr lang="en-US" dirty="0"/>
              <a:t>ါ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8A0670-1C9A-4E01-AEDD-7992D5E9D071}"/>
              </a:ext>
            </a:extLst>
          </p:cNvPr>
          <p:cNvSpPr txBox="1"/>
          <p:nvPr/>
        </p:nvSpPr>
        <p:spPr>
          <a:xfrm>
            <a:off x="2092392" y="1739852"/>
            <a:ext cx="259854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တရားထိုင်ပ</a:t>
            </a:r>
            <a:r>
              <a:rPr lang="en-US" dirty="0"/>
              <a:t>ါ</a:t>
            </a:r>
          </a:p>
          <a:p>
            <a:r>
              <a:rPr lang="en-US" dirty="0" err="1"/>
              <a:t>တရားထိုင်ခြင်းသည</a:t>
            </a:r>
            <a:r>
              <a:rPr lang="en-US" dirty="0"/>
              <a:t>် </a:t>
            </a:r>
            <a:r>
              <a:rPr lang="en-US" dirty="0" err="1"/>
              <a:t>စိတ်ကိုတည်ငြိမ်စေပါသည</a:t>
            </a:r>
            <a:r>
              <a:rPr lang="en-US" dirty="0"/>
              <a:t>်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A03E34-A028-4E5D-8BC6-6EBAA97EEE16}"/>
              </a:ext>
            </a:extLst>
          </p:cNvPr>
          <p:cNvSpPr txBox="1"/>
          <p:nvPr/>
        </p:nvSpPr>
        <p:spPr>
          <a:xfrm>
            <a:off x="6990738" y="1208074"/>
            <a:ext cx="2740273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အားကစားလုပ်ပ</a:t>
            </a:r>
            <a:r>
              <a:rPr lang="en-US" dirty="0"/>
              <a:t>ါ</a:t>
            </a:r>
          </a:p>
          <a:p>
            <a:r>
              <a:rPr lang="en-US" dirty="0" err="1"/>
              <a:t>အားကစားလုပ်ခြင်းသည</a:t>
            </a:r>
            <a:r>
              <a:rPr lang="en-US" dirty="0"/>
              <a:t>် </a:t>
            </a:r>
            <a:r>
              <a:rPr lang="en-US" dirty="0" err="1"/>
              <a:t>လူကို</a:t>
            </a:r>
            <a:r>
              <a:rPr lang="en-US" dirty="0"/>
              <a:t> </a:t>
            </a:r>
            <a:r>
              <a:rPr lang="en-US" dirty="0" err="1"/>
              <a:t>မောပန်းစေပြီး</a:t>
            </a:r>
            <a:r>
              <a:rPr lang="en-US" dirty="0"/>
              <a:t> </a:t>
            </a:r>
            <a:r>
              <a:rPr lang="en-US" dirty="0" err="1"/>
              <a:t>စိတ်ဖိစီးမှုပပျောက်စေသည</a:t>
            </a:r>
            <a:r>
              <a:rPr lang="en-US" dirty="0"/>
              <a:t>်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0A558C-BE7A-47A2-84C5-4AC5FFDCB1AF}"/>
              </a:ext>
            </a:extLst>
          </p:cNvPr>
          <p:cNvSpPr txBox="1"/>
          <p:nvPr/>
        </p:nvSpPr>
        <p:spPr>
          <a:xfrm>
            <a:off x="9616302" y="2841864"/>
            <a:ext cx="2020139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ခရီးထွက်ပ</a:t>
            </a:r>
            <a:r>
              <a:rPr lang="en-US" dirty="0"/>
              <a:t>ါ</a:t>
            </a:r>
          </a:p>
          <a:p>
            <a:r>
              <a:rPr lang="en-US" dirty="0" err="1"/>
              <a:t>ခရီးထွက်ခြင်းသည</a:t>
            </a:r>
            <a:r>
              <a:rPr lang="en-US" dirty="0"/>
              <a:t>် </a:t>
            </a:r>
            <a:r>
              <a:rPr lang="en-US" dirty="0" err="1"/>
              <a:t>စိတ်ကိုလန်းဆန်းစေ</a:t>
            </a:r>
            <a:endParaRPr lang="en-US" dirty="0"/>
          </a:p>
          <a:p>
            <a:r>
              <a:rPr lang="en-US" dirty="0" err="1"/>
              <a:t>သည</a:t>
            </a:r>
            <a:r>
              <a:rPr lang="en-US" dirty="0"/>
              <a:t>်</a:t>
            </a:r>
          </a:p>
        </p:txBody>
      </p:sp>
    </p:spTree>
    <p:extLst>
      <p:ext uri="{BB962C8B-B14F-4D97-AF65-F5344CB8AC3E}">
        <p14:creationId xmlns:p14="http://schemas.microsoft.com/office/powerpoint/2010/main" val="7263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7A7B8-4E76-4167-A7D2-A38CC3AE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203"/>
            <a:ext cx="1267538" cy="1139686"/>
          </a:xfrm>
        </p:spPr>
        <p:txBody>
          <a:bodyPr>
            <a:normAutofit/>
          </a:bodyPr>
          <a:lstStyle/>
          <a:p>
            <a:r>
              <a:rPr lang="en-US" sz="3600" dirty="0" err="1"/>
              <a:t>နိဂုံး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8FAD9-7328-4CF8-A711-EF0CCC708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2538"/>
            <a:ext cx="10515600" cy="190783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solidFill>
                  <a:schemeClr val="tx1"/>
                </a:solidFill>
              </a:rPr>
              <a:t>လူတို</a:t>
            </a:r>
            <a:r>
              <a:rPr lang="en-US" b="1" dirty="0">
                <a:solidFill>
                  <a:schemeClr val="tx1"/>
                </a:solidFill>
              </a:rPr>
              <a:t>့၏</a:t>
            </a:r>
            <a:r>
              <a:rPr lang="en-US" b="1" dirty="0" err="1">
                <a:solidFill>
                  <a:schemeClr val="tx1"/>
                </a:solidFill>
              </a:rPr>
              <a:t>ကျန်းမာရေးသည</a:t>
            </a:r>
            <a:r>
              <a:rPr lang="en-US" b="1" dirty="0">
                <a:solidFill>
                  <a:schemeClr val="tx1"/>
                </a:solidFill>
              </a:rPr>
              <a:t>် </a:t>
            </a:r>
            <a:r>
              <a:rPr lang="en-US" b="1" dirty="0" err="1">
                <a:solidFill>
                  <a:schemeClr val="tx1"/>
                </a:solidFill>
              </a:rPr>
              <a:t>များသောအားဖြင</a:t>
            </a:r>
            <a:r>
              <a:rPr lang="en-US" b="1" dirty="0">
                <a:solidFill>
                  <a:schemeClr val="tx1"/>
                </a:solidFill>
              </a:rPr>
              <a:t>့် </a:t>
            </a:r>
            <a:r>
              <a:rPr lang="en-US" b="1" dirty="0" err="1">
                <a:solidFill>
                  <a:schemeClr val="tx1"/>
                </a:solidFill>
              </a:rPr>
              <a:t>စိတ်ခံစားမှုအပေ</a:t>
            </a:r>
            <a:r>
              <a:rPr lang="en-US" b="1" dirty="0">
                <a:solidFill>
                  <a:schemeClr val="tx1"/>
                </a:solidFill>
              </a:rPr>
              <a:t>ါ်</a:t>
            </a:r>
            <a:r>
              <a:rPr lang="en-US" b="1" dirty="0" err="1">
                <a:solidFill>
                  <a:schemeClr val="tx1"/>
                </a:solidFill>
              </a:rPr>
              <a:t>တွင</a:t>
            </a:r>
            <a:r>
              <a:rPr lang="en-US" b="1" dirty="0">
                <a:solidFill>
                  <a:schemeClr val="tx1"/>
                </a:solidFill>
              </a:rPr>
              <a:t>် </a:t>
            </a:r>
            <a:r>
              <a:rPr lang="en-US" b="1" dirty="0" err="1">
                <a:solidFill>
                  <a:schemeClr val="tx1"/>
                </a:solidFill>
              </a:rPr>
              <a:t>များစွာမူတည်လျက်ရှိသည</a:t>
            </a:r>
            <a:r>
              <a:rPr lang="en-US" b="1" dirty="0">
                <a:solidFill>
                  <a:schemeClr val="tx1"/>
                </a:solidFill>
              </a:rPr>
              <a:t>်။ </a:t>
            </a:r>
            <a:r>
              <a:rPr lang="en-US" b="1" dirty="0" err="1">
                <a:solidFill>
                  <a:schemeClr val="tx1"/>
                </a:solidFill>
              </a:rPr>
              <a:t>စိတ်ကျန်းမာမ</a:t>
            </a:r>
            <a:r>
              <a:rPr lang="en-US" b="1" dirty="0">
                <a:solidFill>
                  <a:schemeClr val="tx1"/>
                </a:solidFill>
              </a:rPr>
              <a:t>ှ </a:t>
            </a:r>
            <a:r>
              <a:rPr lang="en-US" b="1" dirty="0" err="1">
                <a:solidFill>
                  <a:schemeClr val="tx1"/>
                </a:solidFill>
              </a:rPr>
              <a:t>ကိုယ်ကျန်းမာနိုင်မည်ဖြစ်သည</a:t>
            </a:r>
            <a:r>
              <a:rPr lang="en-US" b="1" dirty="0">
                <a:solidFill>
                  <a:schemeClr val="tx1"/>
                </a:solidFill>
              </a:rPr>
              <a:t>်။ </a:t>
            </a:r>
            <a:r>
              <a:rPr lang="en-US" b="1" dirty="0" err="1">
                <a:solidFill>
                  <a:schemeClr val="tx1"/>
                </a:solidFill>
              </a:rPr>
              <a:t>စိတ်ဖိစီးမှုကင်းဝေးနိုင်မ</a:t>
            </a:r>
            <a:r>
              <a:rPr lang="en-US" b="1" dirty="0">
                <a:solidFill>
                  <a:schemeClr val="tx1"/>
                </a:solidFill>
              </a:rPr>
              <a:t>ှ </a:t>
            </a:r>
            <a:r>
              <a:rPr lang="en-US" b="1" dirty="0" err="1">
                <a:solidFill>
                  <a:schemeClr val="tx1"/>
                </a:solidFill>
              </a:rPr>
              <a:t>စီးပွားရေး</a:t>
            </a:r>
            <a:r>
              <a:rPr lang="en-US" b="1" dirty="0">
                <a:solidFill>
                  <a:schemeClr val="tx1"/>
                </a:solidFill>
              </a:rPr>
              <a:t>၊ </a:t>
            </a:r>
            <a:r>
              <a:rPr lang="en-US" b="1" dirty="0" err="1">
                <a:solidFill>
                  <a:schemeClr val="tx1"/>
                </a:solidFill>
              </a:rPr>
              <a:t>လူမှုရေး</a:t>
            </a:r>
            <a:r>
              <a:rPr lang="en-US" b="1" dirty="0">
                <a:solidFill>
                  <a:schemeClr val="tx1"/>
                </a:solidFill>
              </a:rPr>
              <a:t>၊ </a:t>
            </a:r>
            <a:r>
              <a:rPr lang="en-US" b="1" dirty="0" err="1">
                <a:solidFill>
                  <a:schemeClr val="tx1"/>
                </a:solidFill>
              </a:rPr>
              <a:t>ဘာသာရေး</a:t>
            </a:r>
            <a:r>
              <a:rPr lang="en-US" b="1" dirty="0">
                <a:solidFill>
                  <a:schemeClr val="tx1"/>
                </a:solidFill>
              </a:rPr>
              <a:t>၊ </a:t>
            </a:r>
            <a:r>
              <a:rPr lang="en-US" b="1" dirty="0" err="1">
                <a:solidFill>
                  <a:schemeClr val="tx1"/>
                </a:solidFill>
              </a:rPr>
              <a:t>သာသနာရေးအကျိုးကို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စွမ်းစွမ်းတမံ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ထမ်းဆောင်နိုင်ကြမည်ဖြစ်သည</a:t>
            </a:r>
            <a:r>
              <a:rPr lang="en-US" b="1" dirty="0">
                <a:solidFill>
                  <a:schemeClr val="tx1"/>
                </a:solidFill>
              </a:rPr>
              <a:t>်။ </a:t>
            </a:r>
            <a:r>
              <a:rPr lang="en-US" b="1" dirty="0" err="1">
                <a:solidFill>
                  <a:schemeClr val="tx1"/>
                </a:solidFill>
              </a:rPr>
              <a:t>စိတ်ဖိစီးမှုကင်းဝေးရန</a:t>
            </a:r>
            <a:r>
              <a:rPr lang="en-US" b="1" dirty="0">
                <a:solidFill>
                  <a:schemeClr val="tx1"/>
                </a:solidFill>
              </a:rPr>
              <a:t>် </a:t>
            </a:r>
            <a:r>
              <a:rPr lang="en-US" b="1" dirty="0" err="1">
                <a:solidFill>
                  <a:schemeClr val="tx1"/>
                </a:solidFill>
              </a:rPr>
              <a:t>ဆောင်ရန</a:t>
            </a:r>
            <a:r>
              <a:rPr lang="en-US" b="1" dirty="0">
                <a:solidFill>
                  <a:schemeClr val="tx1"/>
                </a:solidFill>
              </a:rPr>
              <a:t>် </a:t>
            </a:r>
            <a:r>
              <a:rPr lang="en-US" b="1" dirty="0" err="1">
                <a:solidFill>
                  <a:schemeClr val="tx1"/>
                </a:solidFill>
              </a:rPr>
              <a:t>ရှောင်ရန်များကို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လိုက်နာကျင</a:t>
            </a:r>
            <a:r>
              <a:rPr lang="en-US" b="1" dirty="0">
                <a:solidFill>
                  <a:schemeClr val="tx1"/>
                </a:solidFill>
              </a:rPr>
              <a:t>့်</a:t>
            </a:r>
            <a:r>
              <a:rPr lang="en-US" b="1" dirty="0" err="1">
                <a:solidFill>
                  <a:schemeClr val="tx1"/>
                </a:solidFill>
              </a:rPr>
              <a:t>သုံးပြီး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ကျန်းမာအောင်နေထိုင်ကြပါစို</a:t>
            </a:r>
            <a:r>
              <a:rPr lang="en-US" b="1" dirty="0">
                <a:solidFill>
                  <a:schemeClr val="tx1"/>
                </a:solidFill>
              </a:rPr>
              <a:t>့။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E3E78-3828-450C-8C59-859399BA9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29259" cy="55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1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749</TotalTime>
  <Words>1227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Impact</vt:lpstr>
      <vt:lpstr>Inter</vt:lpstr>
      <vt:lpstr>Main Event</vt:lpstr>
      <vt:lpstr>စိတ်ဖိစီးမှုနှင့်ကျန်းမာရေး</vt:lpstr>
      <vt:lpstr>စိတ်ဖိစီးမှု(Stress)</vt:lpstr>
      <vt:lpstr>စိတ်ဖိစီးမှုဖြစ်စေတဲ့အကြောင်းရင်းများ</vt:lpstr>
      <vt:lpstr>PowerPoint Presentation</vt:lpstr>
      <vt:lpstr>စိတ်ဖိစီးမှု၏အကျိုးသက်ရောက်မှုများ</vt:lpstr>
      <vt:lpstr>စိတ်ဖိစီးမှုလျော့နည်းအောင်ဘာတွေလုပ်မလဲ</vt:lpstr>
      <vt:lpstr>စိတ်ဖိစီးမှုလျော့နည်းအောင်ဘာတွေလုပ်မလဲ</vt:lpstr>
      <vt:lpstr>နိဂုံး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စိတ်ဖိစီးမှုနှင့်ကျန်းမာရေး</dc:title>
  <dc:creator>U Aung Myat Hein</dc:creator>
  <cp:lastModifiedBy>UzawLatt</cp:lastModifiedBy>
  <cp:revision>7</cp:revision>
  <dcterms:created xsi:type="dcterms:W3CDTF">2025-08-26T09:53:02Z</dcterms:created>
  <dcterms:modified xsi:type="dcterms:W3CDTF">2025-08-29T04:06:40Z</dcterms:modified>
</cp:coreProperties>
</file>